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5"/>
  </p:notesMasterIdLst>
  <p:sldIdLst>
    <p:sldId id="256" r:id="rId2"/>
    <p:sldId id="298" r:id="rId3"/>
    <p:sldId id="259" r:id="rId4"/>
    <p:sldId id="265" r:id="rId5"/>
    <p:sldId id="266" r:id="rId6"/>
    <p:sldId id="267" r:id="rId7"/>
    <p:sldId id="268" r:id="rId8"/>
    <p:sldId id="270" r:id="rId9"/>
    <p:sldId id="269" r:id="rId10"/>
    <p:sldId id="258" r:id="rId11"/>
    <p:sldId id="273" r:id="rId12"/>
    <p:sldId id="261" r:id="rId13"/>
    <p:sldId id="264" r:id="rId14"/>
    <p:sldId id="271" r:id="rId15"/>
    <p:sldId id="272" r:id="rId16"/>
    <p:sldId id="274" r:id="rId17"/>
    <p:sldId id="296" r:id="rId18"/>
    <p:sldId id="285" r:id="rId19"/>
    <p:sldId id="284" r:id="rId20"/>
    <p:sldId id="275" r:id="rId21"/>
    <p:sldId id="276" r:id="rId22"/>
    <p:sldId id="277" r:id="rId23"/>
    <p:sldId id="278" r:id="rId24"/>
    <p:sldId id="279" r:id="rId25"/>
    <p:sldId id="286" r:id="rId26"/>
    <p:sldId id="282" r:id="rId27"/>
    <p:sldId id="283" r:id="rId28"/>
    <p:sldId id="294" r:id="rId29"/>
    <p:sldId id="295" r:id="rId30"/>
    <p:sldId id="287" r:id="rId31"/>
    <p:sldId id="288" r:id="rId32"/>
    <p:sldId id="289" r:id="rId33"/>
    <p:sldId id="290" r:id="rId34"/>
    <p:sldId id="291" r:id="rId35"/>
    <p:sldId id="300" r:id="rId36"/>
    <p:sldId id="316" r:id="rId37"/>
    <p:sldId id="301" r:id="rId38"/>
    <p:sldId id="292" r:id="rId39"/>
    <p:sldId id="293" r:id="rId40"/>
    <p:sldId id="299" r:id="rId41"/>
    <p:sldId id="302" r:id="rId42"/>
    <p:sldId id="303" r:id="rId43"/>
    <p:sldId id="304" r:id="rId44"/>
    <p:sldId id="305" r:id="rId45"/>
    <p:sldId id="306" r:id="rId46"/>
    <p:sldId id="310" r:id="rId47"/>
    <p:sldId id="307" r:id="rId48"/>
    <p:sldId id="309" r:id="rId49"/>
    <p:sldId id="308" r:id="rId50"/>
    <p:sldId id="313" r:id="rId51"/>
    <p:sldId id="314" r:id="rId52"/>
    <p:sldId id="315" r:id="rId53"/>
    <p:sldId id="311" r:id="rId5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969BA-E44C-4D70-B9FA-8E7DAFF5A203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84702-7525-40AB-9690-A9D1162FE27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510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84702-7525-40AB-9690-A9D1162FE27D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Ez az irányelv írja elő, a vállalkozások fogyasztókat érintő tájékoztatási kötelezettségének erősítését.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84702-7525-40AB-9690-A9D1162FE27D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84702-7525-40AB-9690-A9D1162FE27D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D500CD-667D-484A-A375-B297FDEF9575}" type="datetimeFigureOut">
              <a:rPr lang="hu-HU" smtClean="0"/>
              <a:pPr/>
              <a:t>2015.10.28.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C1E200-2CB3-42E2-AD6C-7A133730A0AB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opten.hu/optijus/lawtext/58052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958166" cy="2857520"/>
          </a:xfrm>
        </p:spPr>
        <p:txBody>
          <a:bodyPr>
            <a:normAutofit fontScale="90000"/>
          </a:bodyPr>
          <a:lstStyle/>
          <a:p>
            <a:r>
              <a:rPr lang="hu-HU" b="1" dirty="0"/>
              <a:t>A fogyasztóvédelemről szóló 1997. évi CLV. törvény módosítása és hatása a Békéltető Testületi eljárásra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4071942"/>
            <a:ext cx="7854696" cy="909194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Görömbeiné dr. Balmaz Katalin</a:t>
            </a:r>
          </a:p>
          <a:p>
            <a:r>
              <a:rPr lang="hu-HU" dirty="0" smtClean="0"/>
              <a:t>Megyei Békéltető Testület elnöke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Mely esetekben lehet a békéltető testületekhez fordulni?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/>
              <a:t>békéltető testület hatáskörébe tartozik a fogyasztói jogvita bírósági eljáráson kívüli rendezése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/>
              <a:t>A békéltető testület feladata, hogy megkísérelje a </a:t>
            </a:r>
            <a:r>
              <a:rPr lang="hu-HU" b="1" dirty="0"/>
              <a:t>fogyasztói jogvita rendezése céljából egyezség létrehozását</a:t>
            </a:r>
            <a:r>
              <a:rPr lang="hu-HU" dirty="0"/>
              <a:t> a felek között</a:t>
            </a:r>
            <a:r>
              <a:rPr lang="hu-HU" dirty="0" smtClean="0"/>
              <a:t>,</a:t>
            </a:r>
          </a:p>
          <a:p>
            <a:r>
              <a:rPr lang="hu-HU" dirty="0" smtClean="0"/>
              <a:t> </a:t>
            </a:r>
            <a:r>
              <a:rPr lang="hu-HU" dirty="0"/>
              <a:t>ennek eredménytelensége esetén az ügyben döntést hoz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fogyasztói jogok egyszerű, gyors, hatékony és költségkímélő érvényesítésének biztosítása érdekében</a:t>
            </a:r>
            <a:r>
              <a:rPr lang="hu-HU" dirty="0" smtClean="0"/>
              <a:t>.</a:t>
            </a:r>
          </a:p>
          <a:p>
            <a:pPr>
              <a:buNone/>
            </a:pPr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i="1" dirty="0" smtClean="0"/>
              <a:t>Milyen előnyei vannak a békéltető testületi eljárásnak?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az eljárás ingyenes, gyors, egyszerű.</a:t>
            </a:r>
          </a:p>
          <a:p>
            <a:r>
              <a:rPr lang="hu-HU" dirty="0" smtClean="0"/>
              <a:t> ha jól töltöttük ki a kérelmet és megvannak a bizonyítékok, negyvenöt-hatvan napon belül lezárul az ügy. </a:t>
            </a:r>
          </a:p>
          <a:p>
            <a:r>
              <a:rPr lang="hu-HU" dirty="0" smtClean="0"/>
              <a:t>a fogyasztói igényt független, pártatlan, hozzáértő emberek bírálják el, akik között mindig van egy jogvégzett személy. </a:t>
            </a:r>
          </a:p>
          <a:p>
            <a:r>
              <a:rPr lang="hu-HU" dirty="0" smtClean="0"/>
              <a:t>amennyiben mégsem sikerült megegyeznünk a kereskedővel, akkor még mindig fordulhatunk bírósághoz.</a:t>
            </a:r>
          </a:p>
          <a:p>
            <a:r>
              <a:rPr lang="hu-HU" dirty="0" smtClean="0"/>
              <a:t>a békéltető testülettől  fogyasztóvédelmi tanács is kérhető, ha nem tudjuk, mitévők legyünk – ezt szintén díjmentesen kapjuk meg.</a:t>
            </a:r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Ki kezdeményezhet békéltető testületi eljárást?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/>
              <a:t>békéltető testület eljárása a fogyasztó kérelmére indul. A kérelmet a békéltető testület elnökéhez kell írásban benyújtani. </a:t>
            </a:r>
          </a:p>
          <a:p>
            <a:r>
              <a:rPr lang="en-US" dirty="0"/>
              <a:t>A fogyasztó meghatalmazás </a:t>
            </a:r>
            <a:r>
              <a:rPr lang="hu-HU" dirty="0" smtClean="0"/>
              <a:t>útján is eljárhat. Meghatalmazott lehet bármely természetes vagy jogi személy, illetve jogi személyiséggel nem rendelkező szervezet.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Mi a békéltető testületi eljárás megindításának feltétele?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A </a:t>
            </a:r>
            <a:r>
              <a:rPr lang="hu-HU" dirty="0"/>
              <a:t>békéltető testület eljárása megindításának feltétele, hogy a fogyasztó az érintett vállalkozással közvetlenül megkísérelje a vitás ügy rendezését.</a:t>
            </a:r>
            <a:endParaRPr lang="hu-HU" b="1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Melyik Békéltető Testület </a:t>
            </a:r>
            <a:r>
              <a:rPr lang="hu-HU" smtClean="0"/>
              <a:t>illetékes eljárni?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 a fogyasztó lakóhelye vagy tartózkodási helye szerinti.</a:t>
            </a:r>
          </a:p>
          <a:p>
            <a:r>
              <a:rPr lang="hu-HU" dirty="0" smtClean="0"/>
              <a:t>a fogyasztó belföldi lakóhelye és tartózkodási helye hiányában a fogyasztói jogvitával érintett vállalkozás vagy az annak képviseletére feljogosított szerv székhelye</a:t>
            </a:r>
          </a:p>
          <a:p>
            <a:r>
              <a:rPr lang="hu-HU" dirty="0" smtClean="0"/>
              <a:t>az eljárásra - a fogyasztó erre irányuló kérelme alapján fogyasztó kérelmében megjelölt békéltető testület illetékes.</a:t>
            </a:r>
          </a:p>
          <a:p>
            <a:r>
              <a:rPr lang="hu-HU" dirty="0" smtClean="0"/>
              <a:t>ha több fogyasztó közösen terjeszt elő kérelmet, bármelyik kérelmezőre illetékes testület valamennyi kérelmezőre nézve illetékes.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Mit kell tartalmaznia a kérelemnek?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hu-HU" b="1" dirty="0" smtClean="0"/>
          </a:p>
          <a:p>
            <a:r>
              <a:rPr lang="hu-HU" b="1" dirty="0" smtClean="0"/>
              <a:t> </a:t>
            </a:r>
            <a:r>
              <a:rPr lang="hu-HU" dirty="0" smtClean="0"/>
              <a:t>a fogyasztó nevét, lakóhelyét vagy tartózkodási helyét,</a:t>
            </a:r>
          </a:p>
          <a:p>
            <a:pPr lvl="0"/>
            <a:r>
              <a:rPr lang="hu-HU" dirty="0" smtClean="0"/>
              <a:t>a fogyasztói jogvitával érintett vállalkozás nevét, székhelyét vagy érintett telephelyét,</a:t>
            </a:r>
          </a:p>
          <a:p>
            <a:pPr lvl="0"/>
            <a:r>
              <a:rPr lang="hu-HU" dirty="0" smtClean="0"/>
              <a:t>ha a fogyasztó a békéltető testület illetékességét a szerződés teljesítésének helyére kívánja alapítani a teljesítés helyére vonatkozó nyilatkozatát,</a:t>
            </a:r>
          </a:p>
          <a:p>
            <a:pPr lvl="0"/>
            <a:r>
              <a:rPr lang="hu-HU" dirty="0" smtClean="0"/>
              <a:t>a fogyasztó álláspontjának rövid leírását, az azt alátámasztó tényeket és azok bizonyítékait,</a:t>
            </a:r>
          </a:p>
          <a:p>
            <a:pPr lvl="0"/>
            <a:r>
              <a:rPr lang="hu-HU" dirty="0" smtClean="0"/>
              <a:t>a fogyasztó nyilatkozatát, hogy az érintett vállalkozással közvetlenül megkísérelte a vitás ügy rendezését,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Mit kell tartalmaznia a kérelemnek? 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 smtClean="0"/>
              <a:t>a fogyasztó nyilatkozatát arra nézve, hogy az ügyben más békéltető testület eljárását nem kezdeményezte, közvetítői eljárás nem indult, keresetlevél beadására, illetve fizetési meghagyás kibocsátása iránti kérelem előterjesztésére nem került sor </a:t>
            </a:r>
          </a:p>
          <a:p>
            <a:pPr lvl="0"/>
            <a:r>
              <a:rPr lang="hu-HU" dirty="0" smtClean="0"/>
              <a:t>a testület döntésére irányuló indítványt.</a:t>
            </a:r>
          </a:p>
          <a:p>
            <a:pPr lvl="0"/>
            <a:r>
              <a:rPr lang="hu-HU" dirty="0" smtClean="0"/>
              <a:t>a fogyasztó aláírását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b="1" dirty="0" smtClean="0"/>
              <a:t>Módosítható-e a kérelem?</a:t>
            </a:r>
            <a:endParaRPr lang="hu-HU" sz="4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kérelem, az eljárás során szabadon módosítható vagy kiegészíthető, kivéve, ha az eljáró tanács ennek lehetőségét az ezzel okozott késedelemre tekintettel kizárja, vagy a vállalkozás az eseti alávetésre hivatkozva a kérelem módosítása, illetőleg kiegészítése ellen tiltakozik.</a:t>
            </a:r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Kérelem nyomtatvány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400" dirty="0" smtClean="0"/>
              <a:t>http://szabkam.hu/hu/bekeltet-testulet/cikkek/letoltheto-dokumentumok-bekelteto-testuleti-eljarashoz-53606</a:t>
            </a:r>
            <a:endParaRPr lang="hu-HU" sz="4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Mit kell mellékelni a kérelemhez?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kérelemhez csatolni kell azt az okiratot, illetve annak másolatát (kivonatát), amelynek tartalmára a fogyasztó bizonyítékként hivatkozik, így különösen a vállalkozás írásbeli nyilatkozatát a panasz elutasításáról, ennek hiányában a fogyasztó rendelkezésére álló egyéb írásos bizonyítékot az előírt egyeztetés megkísérléséről.</a:t>
            </a:r>
          </a:p>
          <a:p>
            <a:r>
              <a:rPr lang="hu-HU" dirty="0" smtClean="0"/>
              <a:t>Ha a fogyasztó meghatalmazott útján jár el, a kérelemhez csatolni kell a magánokiratba foglalt meghatalmazást.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 tette indokolttá a </a:t>
            </a:r>
            <a:r>
              <a:rPr lang="hu-HU" b="1" dirty="0" err="1" smtClean="0"/>
              <a:t>Fgy</a:t>
            </a:r>
            <a:r>
              <a:rPr lang="hu-HU" b="1" dirty="0" smtClean="0"/>
              <a:t>. tv. módosítását?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 békéltető testületek uniós jogi kereteit meghatározó, az alternatív vitarendezés hatékonyságának javítása érdekében a fogyasztói jogviták alternatív rendezéséről szóló 2013/11/EU irányelv került elfogadása, előírásait át kell ültetni a tagállamoknak legkésőbb 2015. július 9-ig nemzeti jogukba.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Mit jelent a testület döntésére irányuló indítvány?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b="1" dirty="0" smtClean="0"/>
              <a:t> </a:t>
            </a:r>
            <a:r>
              <a:rPr lang="hu-HU" dirty="0" smtClean="0"/>
              <a:t>A kérelemben nem elégséges a fogyasztói panasz (jogvita) kivizsgálását indítványozni.</a:t>
            </a:r>
          </a:p>
          <a:p>
            <a:pPr>
              <a:buNone/>
            </a:pPr>
            <a:r>
              <a:rPr lang="hu-HU" dirty="0" smtClean="0"/>
              <a:t> A testület döntésére irányuló indítvány annak a fogyasztói igénynek a pontos megjelölése, amelynek teljesítését igényli a vállalkozástól.</a:t>
            </a:r>
          </a:p>
          <a:p>
            <a:pPr>
              <a:buNone/>
            </a:pPr>
            <a:r>
              <a:rPr lang="hu-HU" dirty="0" smtClean="0"/>
              <a:t> Ez lehet például az ügyben a termék kijavítására, cseréjére vagy pontosan meghatározott mértékű árleszállításra, kártérítésre stb. kötelezés.   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Hogyan jár el a békéltető testület?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békéltető testület általában </a:t>
            </a:r>
            <a:r>
              <a:rPr lang="hu-HU" b="1" i="1" dirty="0" smtClean="0"/>
              <a:t>háromtagú tanácsban </a:t>
            </a:r>
            <a:r>
              <a:rPr lang="hu-HU" dirty="0" smtClean="0"/>
              <a:t>jár el. </a:t>
            </a:r>
          </a:p>
          <a:p>
            <a:r>
              <a:rPr lang="hu-HU" dirty="0" smtClean="0"/>
              <a:t>Az eljáró tanács egyik tagját az eljárást megindító fogyasztó, egy másik tagját pedig az eljárással érintett vállalkozás jelöli ki a testületi tagok listájáról. </a:t>
            </a:r>
          </a:p>
          <a:p>
            <a:r>
              <a:rPr lang="hu-HU" dirty="0" smtClean="0"/>
              <a:t>Az eljáró tanács elnökét, továbbá, ha a felek bármelyike a megadott határidőn belül nem él a jelölés lehetőségével,  a testület elnöke jelöli ki. </a:t>
            </a:r>
          </a:p>
          <a:p>
            <a:r>
              <a:rPr lang="hu-HU" dirty="0" smtClean="0"/>
              <a:t>Ha az eljáró tanács tagjait a testület elnöke jelöli ki akkor figyelemmel kell lenni arra, hogy legalább egy tag a civil szervezetek, egy másik tag pedig a kamara által kijelölt testületi tagok közül kerüljön ki, biztosítva független és pártatlan testületi tag kijelölését.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Mikor jár el a testület „egyes tanácsban”?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71472" y="2143116"/>
            <a:ext cx="785818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 </a:t>
            </a:r>
            <a:r>
              <a:rPr lang="hu-HU" sz="2400" dirty="0" smtClean="0"/>
              <a:t>Ha a testület elnöke szerint a fogyasztói jogvita egyszerű megítélésű, az eljárás lefolytatására </a:t>
            </a:r>
            <a:r>
              <a:rPr lang="hu-HU" sz="2400" b="1" i="1" dirty="0" smtClean="0"/>
              <a:t>egyedül eljáró testületi tagot jelöl </a:t>
            </a:r>
            <a:r>
              <a:rPr lang="hu-HU" sz="2400" dirty="0" smtClean="0"/>
              <a:t>ki. </a:t>
            </a:r>
          </a:p>
          <a:p>
            <a:endParaRPr lang="hu-HU" sz="2400" dirty="0" smtClean="0"/>
          </a:p>
          <a:p>
            <a:r>
              <a:rPr lang="hu-HU" sz="2400" dirty="0" smtClean="0"/>
              <a:t>Ha azonban mindkét fél ‑ az általa jelölhető testületi tag megjelölésével ‑ azt kéri, a békéltető testület ebben az esetben is háromtagú tanácsban jár el.</a:t>
            </a:r>
          </a:p>
          <a:p>
            <a:endParaRPr lang="hu-HU" sz="2400" dirty="0" smtClean="0"/>
          </a:p>
          <a:p>
            <a:r>
              <a:rPr lang="hu-HU" sz="2400" dirty="0" smtClean="0"/>
              <a:t>Egyedül eljáró testületi tagként csak az jelölhető ki, aki jogi végzettséggel rendelkezik</a:t>
            </a:r>
          </a:p>
          <a:p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 Mi a meghallgatás?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fogyasztó és bepanaszolt vállalkozás közös jelenlétében az eljáró tanács ekkor dönti el az ügyet.</a:t>
            </a:r>
          </a:p>
          <a:p>
            <a:r>
              <a:rPr lang="hu-HU" dirty="0" smtClean="0"/>
              <a:t>a testület elnöke a meghallgatás kitűzött időpontjáról a feleket a kérelem másolatának és az testületi tagok  listájának egyidejű megküldésével kellő időben előzetesen értesíti, azzal a felhívással, hogy az eljáró tanács általuk jelölhető tagjára vonatkozó javaslatukat legkésőbb az értesítés részükre történt kézbesítésétől számított nyolc napon belül tegyék meg, ellenkező esetben a kijelölésről a békéltető testület elnöke hivatalból gondoskodik.</a:t>
            </a:r>
          </a:p>
          <a:p>
            <a:r>
              <a:rPr lang="hu-HU" dirty="0" smtClean="0"/>
              <a:t> Az elnök a körülmények mérlegelése alapján kezdeményezheti az eljárás írásbeli lefolytatását, a meghallgatás mellőzéséhez azonban mindkét fél hozzájárulását be kell szereznie.</a:t>
            </a:r>
            <a:endParaRPr lang="hu-HU" b="1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Mi a célja meghallgatásnak?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Az eljárás során a tanács elnöke egyezséget kísérel meg létrehozni a felek között. Ha az egyezség megfelel a jogszabályoknak, a tanács azt határozattal jóváhagyja, ellenkező esetben, illetve egyezség hiányában az eljárást folytatja.</a:t>
            </a:r>
            <a:r>
              <a:rPr lang="hu-HU" baseline="30000" dirty="0" smtClean="0"/>
              <a:t> </a:t>
            </a:r>
            <a:endParaRPr lang="hu-HU" dirty="0" smtClean="0"/>
          </a:p>
          <a:p>
            <a:r>
              <a:rPr lang="hu-HU" dirty="0" smtClean="0"/>
              <a:t>Az eljárás során a tanács köteles a feleket egyenlő elbánásban részesíteni. Köteles lehetőséget adni a felek számára álláspontjuk előadására, illetve beadványaik előterjesztésére. A tanács elnöke szükség esetén a fogyasztót jogairól és kötelezettségeiről tájékoztatja. </a:t>
            </a:r>
          </a:p>
          <a:p>
            <a:r>
              <a:rPr lang="hu-HU" dirty="0" smtClean="0"/>
              <a:t>A kérelem, illetve a válaszirat az eljárás során szabadon módosítható vagy kiegészíthető, kivéve, ha az eljáró tanács ennek lehetőségét az ezzel okozott késedelemre tekintettel kizárja, vagy a vállalkozás az alávetésre hivatkozva a kérelem módosítása, illetőleg kiegészítése ellen tiltakozik.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510730"/>
          </a:xfrm>
        </p:spPr>
        <p:txBody>
          <a:bodyPr>
            <a:normAutofit/>
          </a:bodyPr>
          <a:lstStyle/>
          <a:p>
            <a:r>
              <a:rPr lang="hu-HU" b="1" dirty="0" smtClean="0"/>
              <a:t>Milyen teendői vannak a vállalkozásnak?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Mit jelent az együttműködési kötelezettség 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 vállalkozást a békéltető testületi eljárásban együttműködési kötelezettség terheli.</a:t>
            </a:r>
          </a:p>
          <a:p>
            <a:r>
              <a:rPr lang="hu-HU" dirty="0" smtClean="0"/>
              <a:t> Ennek keretében köteles a  </a:t>
            </a:r>
            <a:r>
              <a:rPr lang="hu-HU" b="1" i="1" dirty="0" smtClean="0"/>
              <a:t>8 napon belül </a:t>
            </a:r>
            <a:r>
              <a:rPr lang="hu-HU" dirty="0" smtClean="0"/>
              <a:t>írásban </a:t>
            </a:r>
            <a:r>
              <a:rPr lang="hu-HU" b="1" dirty="0" smtClean="0"/>
              <a:t>válasziratot</a:t>
            </a:r>
            <a:r>
              <a:rPr lang="hu-HU" dirty="0" smtClean="0"/>
              <a:t> küldeni a békéltető testület számára </a:t>
            </a:r>
          </a:p>
          <a:p>
            <a:r>
              <a:rPr lang="hu-HU" dirty="0" smtClean="0"/>
              <a:t> meghallgatáson egyezség létrehozatalára feljogosított személy </a:t>
            </a:r>
            <a:r>
              <a:rPr lang="hu-HU" b="1" dirty="0" smtClean="0"/>
              <a:t>részvételét biztosítani</a:t>
            </a:r>
            <a:r>
              <a:rPr lang="hu-HU" dirty="0" smtClean="0"/>
              <a:t>. </a:t>
            </a:r>
          </a:p>
          <a:p>
            <a:pPr>
              <a:buNone/>
            </a:pPr>
            <a:r>
              <a:rPr lang="hu-HU" dirty="0" smtClean="0"/>
              <a:t>Amennyiben a vállalkozás székhelye vagy telephelye nem a területileg illetékes békéltető testületet szerinti megyébe van bejegyezve:</a:t>
            </a:r>
          </a:p>
          <a:p>
            <a:pPr lvl="1"/>
            <a:r>
              <a:rPr lang="hu-HU" dirty="0" smtClean="0"/>
              <a:t>a vállalkozás együttműködési kötelezettsége a </a:t>
            </a:r>
            <a:r>
              <a:rPr lang="hu-HU" b="1" dirty="0" smtClean="0"/>
              <a:t>fogyasztó igényének megfelelő írásbeli egyezségkötés lehetőségének felajánlására terjed ki.</a:t>
            </a:r>
            <a:endParaRPr lang="hu-H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 a válaszirat?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A vállalkozás nyilatkozata </a:t>
            </a:r>
          </a:p>
          <a:p>
            <a:r>
              <a:rPr lang="hu-HU" dirty="0" smtClean="0"/>
              <a:t>a fogyasztó igényének jogosságáról</a:t>
            </a:r>
          </a:p>
          <a:p>
            <a:r>
              <a:rPr lang="hu-HU" dirty="0" smtClean="0"/>
              <a:t>az ügy  körülményeiről,</a:t>
            </a:r>
          </a:p>
          <a:p>
            <a:r>
              <a:rPr lang="hu-HU" dirty="0" smtClean="0"/>
              <a:t>a tanács döntésének kötelezésként történő elfogadásáról (a továbbiakban: eseti alávetés)</a:t>
            </a:r>
          </a:p>
          <a:p>
            <a:pPr>
              <a:buNone/>
            </a:pPr>
            <a:r>
              <a:rPr lang="hu-HU" dirty="0" smtClean="0"/>
              <a:t>Nyilatkozatban meg kell jelölni az állításait alátámasztó tényeket és azok bizonyítékait, valamint </a:t>
            </a:r>
          </a:p>
          <a:p>
            <a:pPr>
              <a:buNone/>
            </a:pPr>
            <a:r>
              <a:rPr lang="hu-HU" dirty="0" smtClean="0"/>
              <a:t>Csatolni kell az azokat az okiratokat (ezek másolatát), amelyek tartalmára hivatkozik </a:t>
            </a:r>
          </a:p>
          <a:p>
            <a:pPr>
              <a:buNone/>
            </a:pPr>
            <a:r>
              <a:rPr lang="hu-HU" dirty="0" smtClean="0"/>
              <a:t>a válaszirat az eljárás során szabadon módosítható vagy kiegészíthető, kivéve, ha az eljáró tanács ennek lehetőségét az ezzel okozott késedelemre tekintettel kizárja, </a:t>
            </a:r>
            <a:endParaRPr lang="hu-H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2478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Milyen szankcióval jár az együttműködési kötelezettség megsértése?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95732"/>
          </a:xfrm>
        </p:spPr>
        <p:txBody>
          <a:bodyPr>
            <a:normAutofit/>
          </a:bodyPr>
          <a:lstStyle/>
          <a:p>
            <a:r>
              <a:rPr lang="hu-HU" dirty="0" smtClean="0"/>
              <a:t>A békéltető testület az együttműködési kötelezettséget megsértő vállalkozásokról értesíti a székhelye szerint illetékes fogyasztóvédelmi hatóságot. </a:t>
            </a:r>
          </a:p>
          <a:p>
            <a:r>
              <a:rPr lang="hu-HU" dirty="0" smtClean="0"/>
              <a:t>A fogyasztóvédelmi hatóság már minden esetben bírságot szab ki azon cégekkel szemben, amelyek az együttműködési kötelezettségeiket megszegik, nincsen lehetőség már a bírságtól való eltekintésre.</a:t>
            </a:r>
          </a:p>
          <a:p>
            <a:pPr>
              <a:buNone/>
            </a:pPr>
            <a:r>
              <a:rPr lang="hu-HU" dirty="0" smtClean="0"/>
              <a:t> 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500" b="1" dirty="0" smtClean="0"/>
              <a:t>Mekkora a bírság összege?</a:t>
            </a:r>
            <a:endParaRPr lang="hu-HU" sz="45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Kis- és középvállalkozások esetén a bírság 15 ezer forinttól 500 ezer forintig terjedhet</a:t>
            </a:r>
          </a:p>
          <a:p>
            <a:r>
              <a:rPr lang="hu-HU" dirty="0" smtClean="0"/>
              <a:t>a számviteli törvény hatálya alá tartozó, 100 millió forintot meghaladó éves nettó árbevétellel rendelkező, nem kis- és középvállalkozás esetén a bírság összege 15 ezer forinttól, a vállalkozás éves nettó árbevételének 5%-áig, de legfeljebb 500 millió forintig terjedhet.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Mire terjed ki a vállalkozások tájékoztatási kötelezettsége?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/>
          </a:bodyPr>
          <a:lstStyle/>
          <a:p>
            <a:r>
              <a:rPr lang="hu-HU" dirty="0" smtClean="0"/>
              <a:t>a</a:t>
            </a:r>
            <a:r>
              <a:rPr lang="hu-HU" dirty="0"/>
              <a:t>) </a:t>
            </a:r>
            <a:r>
              <a:rPr lang="hu-HU" dirty="0" smtClean="0"/>
              <a:t> </a:t>
            </a:r>
            <a:r>
              <a:rPr lang="hu-HU" dirty="0"/>
              <a:t>székhelyéről,</a:t>
            </a:r>
            <a:endParaRPr lang="hu-HU" b="1" dirty="0"/>
          </a:p>
          <a:p>
            <a:r>
              <a:rPr lang="hu-HU" dirty="0"/>
              <a:t>b) </a:t>
            </a:r>
            <a:r>
              <a:rPr lang="hu-HU" dirty="0" smtClean="0"/>
              <a:t> </a:t>
            </a:r>
            <a:r>
              <a:rPr lang="hu-HU" dirty="0"/>
              <a:t>panaszügyintézés helyéről, ha az nem egyezik meg a forgalmazás, illetve értékesítés helyével,</a:t>
            </a:r>
            <a:endParaRPr lang="hu-HU" b="1" dirty="0"/>
          </a:p>
          <a:p>
            <a:r>
              <a:rPr lang="hu-HU" dirty="0"/>
              <a:t>c) a panaszkezelésnek az adott tevékenység, kereskedelmi forma vagy módszer sajátosságaihoz igazodó módjáról, </a:t>
            </a:r>
            <a:endParaRPr lang="hu-HU" b="1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Milyen eredményre vezethet a békéltető testületi eljárás?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Ha az eljárás során a felek között létrejött </a:t>
            </a:r>
            <a:r>
              <a:rPr lang="hu-HU" b="1" i="1" dirty="0" smtClean="0"/>
              <a:t>egyezség</a:t>
            </a:r>
            <a:r>
              <a:rPr lang="hu-HU" dirty="0" smtClean="0"/>
              <a:t> megfelel a jogszabályoknak, azt a tanács határozattal jóváhagyja.</a:t>
            </a:r>
            <a:endParaRPr lang="hu-HU" b="1" dirty="0" smtClean="0"/>
          </a:p>
          <a:p>
            <a:r>
              <a:rPr lang="hu-HU" dirty="0" smtClean="0"/>
              <a:t> Az egyezségben meg kell jelölni a teljesítési határidőt is. </a:t>
            </a:r>
          </a:p>
          <a:p>
            <a:r>
              <a:rPr lang="hu-HU" dirty="0" smtClean="0"/>
              <a:t>Ha a vállalkozás a határozattal jóváhagyott egyezséget a teljesítési határidőn belül nem hajtja végre, a fogyasztó kérheti a bíróságtól a tanács határozatának végrehajtási záradékkal történő ellátását, a békéltető testület elnökének egyidejű értesítése mellett.</a:t>
            </a:r>
          </a:p>
          <a:p>
            <a:r>
              <a:rPr lang="hu-HU" dirty="0" smtClean="0"/>
              <a:t>A bíróság megtagadja a határozat végrehajtásának elrendelését, ha a  alapján a békéltető testületnek nem volt hatásköre az eljárásra.</a:t>
            </a:r>
          </a:p>
          <a:p>
            <a:r>
              <a:rPr lang="hu-HU" dirty="0" smtClean="0"/>
              <a:t> A fogyasztó a határozattal jóváhagyott egyezségbe foglaltak követésének elmaradásáról köteles értesíteni a békéltető testületet.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Mikor hozható kötelezést tartalmazó határozat 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b="1" dirty="0" smtClean="0"/>
              <a:t>Egyezség hiányában</a:t>
            </a:r>
            <a:r>
              <a:rPr lang="hu-HU" dirty="0" smtClean="0"/>
              <a:t>, ha a kérelem megalapozott, és a vállalkozás – alávetési nyilatkozatot tett, a vagyis a békéltető testület döntését magára nézve kötelezőként elismerte</a:t>
            </a:r>
          </a:p>
          <a:p>
            <a:pPr>
              <a:buNone/>
            </a:pPr>
            <a:r>
              <a:rPr lang="hu-HU" dirty="0" smtClean="0"/>
              <a:t>Általános alávetés</a:t>
            </a:r>
          </a:p>
          <a:p>
            <a:r>
              <a:rPr lang="hu-HU" dirty="0" smtClean="0"/>
              <a:t> a békéltető testületnél vagy a kamaránál  </a:t>
            </a:r>
          </a:p>
          <a:p>
            <a:r>
              <a:rPr lang="hu-HU" dirty="0" smtClean="0"/>
              <a:t>illetve kereskedelmi kommunikációjában</a:t>
            </a:r>
          </a:p>
          <a:p>
            <a:pPr>
              <a:buNone/>
            </a:pPr>
            <a:r>
              <a:rPr lang="hu-HU" dirty="0" smtClean="0"/>
              <a:t>Eseti alávetés:</a:t>
            </a:r>
          </a:p>
          <a:p>
            <a:r>
              <a:rPr lang="hu-HU" dirty="0" smtClean="0"/>
              <a:t>az eljárás kezdetekor  vagy legkésőbb a döntés meghozataláig nyilatkozatában,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kötelezést tartalmazó határozatnak, ki kell terjednie a kérelemben előterjesztett valamennyi indítványra és a döntés alapjául szolgáló indokokra. </a:t>
            </a:r>
          </a:p>
          <a:p>
            <a:r>
              <a:rPr lang="hu-HU" dirty="0" smtClean="0"/>
              <a:t>Ha a vállalkozás a kötelezést tartalmazó határozatot a teljesítési határidőn belül nem hajtja végre, a fogyasztó kérheti a bíróságtól a tanács határozatának végrehajtási záradékkal történő ellátását, a békéltető testület elnökének egyidejű értesítése mellett</a:t>
            </a:r>
          </a:p>
          <a:p>
            <a:r>
              <a:rPr lang="hu-HU" dirty="0" smtClean="0"/>
              <a:t>A kötelezést tartalmazó határozatban rendelkezni kell az eljárás költségének összegéről és annak viseléséről.</a:t>
            </a:r>
            <a:endParaRPr lang="hu-H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 tekintendő az eljárás költségének?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mindaz a költség, ami a felek oldalán a békéltető testület eljárása igénybevételével összefüggésben - a célszerű és jóhiszemű eljárás követelményére figyelemmel - </a:t>
            </a:r>
            <a:r>
              <a:rPr lang="hu-HU" b="1" dirty="0" smtClean="0"/>
              <a:t>igazoltan felmerült </a:t>
            </a:r>
            <a:r>
              <a:rPr lang="hu-HU" dirty="0" smtClean="0"/>
              <a:t>(előzetes tudakozódás, egyeztetés és levelezés költsége, a felek személyes megjelenésével összefüggő útiköltség és keresetkiesés stb.).</a:t>
            </a:r>
          </a:p>
          <a:p>
            <a:r>
              <a:rPr lang="hu-HU" dirty="0" smtClean="0"/>
              <a:t> A jogi képviselettel összefüggésben felmerülő költség </a:t>
            </a:r>
            <a:r>
              <a:rPr lang="hu-HU" b="1" dirty="0" smtClean="0"/>
              <a:t>nem tekinthető </a:t>
            </a:r>
            <a:r>
              <a:rPr lang="hu-HU" dirty="0" smtClean="0"/>
              <a:t>az eljárás költségének.</a:t>
            </a:r>
          </a:p>
          <a:p>
            <a:r>
              <a:rPr lang="hu-HU" dirty="0" smtClean="0"/>
              <a:t> Az eljárás költségét az a fél viseli, akinek terhére a tanács az ügyet eldöntötte.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Mikor tesz ajánlást az eljáró tanács?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ha a kérelem megalapozott, azonban a vállalkozás az eljárás kezdetekor úgy nyilatkozott, hogy a tanács döntését kötelezésként nem ismeri el, illetve ha a tanács döntésének elismeréséről egyáltalán nem nyilatkozott.</a:t>
            </a:r>
          </a:p>
          <a:p>
            <a:r>
              <a:rPr lang="hu-HU" dirty="0" smtClean="0"/>
              <a:t>az ajánlásnak ki kell terjednie a kérelemben előterjesztett valamennyi indítványra és a döntés alapjául szolgáló indokokra.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 történik, ha a vállalkozás nem teljesíti az ajánlást?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ha a vállalkozás a tanács ajánlásának nem tesz eleget, a békéltető testület - a fogyasztó nevének megjelölése nélkül - a jogvita tartalmának rövid leírását és az eljárás eredményét - legkorábban az ajánlásnak a vállalkozás részére történt kézbesítésétől számított hatvan nap elteltével - nyilvánosságra hozza.</a:t>
            </a:r>
            <a:endParaRPr lang="hu-H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Hogyan értesülnek a felek a tanács döntéséről?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tanács az ügyben szótöbbséggel határoz, döntését annak meghozatala napján hirdeti ki. </a:t>
            </a:r>
          </a:p>
          <a:p>
            <a:r>
              <a:rPr lang="hu-HU" dirty="0" smtClean="0"/>
              <a:t>A kihirdetett döntés írásba foglalt egy-egy példányát legkésőbb harminc napon belül meg kell küldeni a feleknek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Minden esetben igaza van a fogyasztónak?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tanács a fogyasztó kérelmének elutasításáról dönt, ha a meghallgatást követően a kérelmet megalapozatlannak találja.</a:t>
            </a:r>
            <a:endParaRPr lang="hu-H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Mikor szünteti meg az elnök az eljárást meghallgatás kitűzése nélkül 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 smtClean="0"/>
              <a:t>ha tudomására jut, hogy</a:t>
            </a:r>
          </a:p>
          <a:p>
            <a:r>
              <a:rPr lang="hu-HU" dirty="0" smtClean="0"/>
              <a:t>a felek között ugyanabból a ténybeli alapból származó ugyanazon jog iránt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békéltető testület előtt eljárást indítottak,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közvetítői eljárást indítottak,</a:t>
            </a:r>
          </a:p>
          <a:p>
            <a:pPr lvl="1">
              <a:buFont typeface="Wingdings" pitchFamily="2" charset="2"/>
              <a:buChar char="Ø"/>
            </a:pPr>
            <a:r>
              <a:rPr lang="hu-HU" dirty="0" smtClean="0"/>
              <a:t> per van folyamatban vagy annak tárgyában már jogerős ítéletet hoztak,</a:t>
            </a:r>
          </a:p>
          <a:p>
            <a:r>
              <a:rPr lang="hu-HU" dirty="0" smtClean="0"/>
              <a:t> a felek között ugyanabból a ténybeli alapból származó ugyanazon jog iránti ügyben fizetési meghagyás kibocsátására került sor,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r>
              <a:rPr lang="hu-HU" dirty="0" smtClean="0"/>
              <a:t>a jogvita komolytalan vagy zaklató jellegű,</a:t>
            </a:r>
          </a:p>
          <a:p>
            <a:r>
              <a:rPr lang="hu-HU" dirty="0" smtClean="0"/>
              <a:t>a kérelemből megállapítható, hogy az ügy nem minősül fogyasztói jogvitának, illetve ha a békéltető testület egyéb okból nem rendelkezik hatáskörrel a vita elbírálására vagy</a:t>
            </a:r>
          </a:p>
          <a:p>
            <a:r>
              <a:rPr lang="hu-HU" dirty="0" smtClean="0"/>
              <a:t>a fogyasztó a hiánypótlási felhívást - az erre nyitva álló határidőben - nem teljesítette.</a:t>
            </a:r>
          </a:p>
          <a:p>
            <a:pPr>
              <a:buNone/>
            </a:pPr>
            <a:r>
              <a:rPr lang="hu-HU" dirty="0" smtClean="0"/>
              <a:t>Az elnök a kérelem meghallgatás kitűzése nélküli elutasítása esetén ennek tényéről, valamint indokáról a feleket a kérelem kézhezvételétől számított huszonegy napon belül értesíti.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Tájékoztatási kötelezettség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d) a panaszok közlése érdekében a vállalkozás vagy a vállalkozás ügyfélszolgálatának levelezési címéről és - ha a panaszokat ilyen módon is fogadja - elektronikus levelezési címéről, illetve internetes címéről, telefonszámáról.</a:t>
            </a:r>
            <a:endParaRPr lang="hu-HU" b="1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Mikor szünteti meg a tanács az eljárást?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 </a:t>
            </a:r>
            <a:r>
              <a:rPr lang="hu-HU" dirty="0" err="1" smtClean="0"/>
              <a:t>a</a:t>
            </a:r>
            <a:r>
              <a:rPr lang="hu-HU" dirty="0" smtClean="0"/>
              <a:t> fogyasztó a kérelmét visszavonja,</a:t>
            </a:r>
          </a:p>
          <a:p>
            <a:r>
              <a:rPr lang="hu-HU" dirty="0" smtClean="0"/>
              <a:t> a felek az eljárás megszüntetésében megállapodnak,</a:t>
            </a:r>
          </a:p>
          <a:p>
            <a:r>
              <a:rPr lang="hu-HU" dirty="0" smtClean="0"/>
              <a:t> az eljárás folytatása lehetetlen,</a:t>
            </a:r>
          </a:p>
          <a:p>
            <a:r>
              <a:rPr lang="hu-HU" dirty="0" smtClean="0"/>
              <a:t>az eljárás folytatására a tanács megítélése szerint bármely okból - ideértve azt az esetet is, ha a kérelem megalapozatlansága meghallgatás tartása nélkül megállapítható - nincs szükség.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Lehet-e fellebbezni a tanács határozata ellen?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tanács kötelezést tartalmazó határozata, illetve ajánlása ellen fellebbezésnek nincs helye, annak hatályon kívül helyezése azonban kérhető a bíróságtól.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b="1" dirty="0" smtClean="0"/>
              <a:t>Milyen esetben lehet a bíróságtól a békéltető testület döntésének hatályon kívül helyezését kérni?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A fél a kötelezést tartalmazó határozat, illetve az ajánlás részére történt kézbesítésétől számított tizenöt napon belül keresettel annak hatályon kívül helyezését kérheti a békéltető testület székhelye szerint illetékes törvényszéken, ha</a:t>
            </a:r>
          </a:p>
          <a:p>
            <a:pPr lvl="0"/>
            <a:r>
              <a:rPr lang="hu-HU" dirty="0" smtClean="0"/>
              <a:t>a tanács összetétele vagy eljárása nem felelt meg e törvény rendelkezéseinek,</a:t>
            </a:r>
          </a:p>
          <a:p>
            <a:pPr lvl="0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6020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pPr lvl="0"/>
            <a:r>
              <a:rPr lang="hu-HU" dirty="0" smtClean="0"/>
              <a:t>békéltető testületnek nem volt hatásköre az eljárásra, </a:t>
            </a:r>
          </a:p>
          <a:p>
            <a:pPr lvl="0"/>
            <a:r>
              <a:rPr lang="hu-HU" dirty="0" smtClean="0"/>
              <a:t>a kérelem meghallgatás nélküli elutasításának lett volna helye, mert a felek között ugyanabból a ténybeli alapból származó ugyanazon jog iránt korábban más békéltető testület előtt eljárást indítottak, közvetítői eljárást indítottak, per van folyamatban vagy annak tárgyában már jogerős ítéletet hoztak.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Mikor kérheti a vállalkozás az ajánlás hatályon kívül helyezését?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az ajánlás részére történt kézbesítésétől számított tizenöt napon belül ‑ akkor is kérheti a békéltető testület székhelye szerint illetékes törvényszéktől , ha az ajánlás tartalma nem felel meg a jogszabályoknak.</a:t>
            </a:r>
          </a:p>
          <a:p>
            <a:r>
              <a:rPr lang="en-US" dirty="0" smtClean="0"/>
              <a:t>A pert a </a:t>
            </a:r>
            <a:r>
              <a:rPr lang="hu-HU" dirty="0" smtClean="0"/>
              <a:t>békéltető</a:t>
            </a:r>
            <a:r>
              <a:rPr lang="en-US" dirty="0" smtClean="0"/>
              <a:t> </a:t>
            </a:r>
            <a:r>
              <a:rPr lang="hu-HU" dirty="0" smtClean="0"/>
              <a:t>testülettel szemben kell megindítani. A bíróság ítélete kizárólag a kötelezést tartalmazó határozat, illetve az ajánlás hatályon kívül helyezésére vonatkozhat.</a:t>
            </a:r>
          </a:p>
          <a:p>
            <a:r>
              <a:rPr lang="hu-HU" dirty="0" smtClean="0"/>
              <a:t>A bíróság a tanács kötelezést tartalmazó határozatának végrehajtását a fél kérelmére felfüggesztheti.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681418"/>
          </a:xfrm>
        </p:spPr>
        <p:txBody>
          <a:bodyPr>
            <a:normAutofit/>
          </a:bodyPr>
          <a:lstStyle/>
          <a:p>
            <a:r>
              <a:rPr lang="hu-HU" baseline="30000" dirty="0" smtClean="0"/>
              <a:t> </a:t>
            </a:r>
            <a:r>
              <a:rPr lang="hu-HU" dirty="0" smtClean="0"/>
              <a:t>A békéltető testület köteles a tagjai számára rendszeresen képzést szervezni.</a:t>
            </a:r>
          </a:p>
          <a:p>
            <a:r>
              <a:rPr lang="hu-HU" dirty="0" smtClean="0"/>
              <a:t>A békéltető testületek együttműködnek a fogyasztói jogviták alternatív rendezésére irányuló eljárások joggyakorlatának fejlesztése, a döntések egyöntetűsége, a szakmaiság javítása, valamint a legjobb gyakorlatok átvétele érdekében.</a:t>
            </a:r>
          </a:p>
          <a:p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93909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Az új szabályozás milyen feladatokat állapít meg a </a:t>
            </a:r>
            <a:r>
              <a:rPr lang="hu-HU" b="1" dirty="0" err="1" smtClean="0"/>
              <a:t>Bt.-k</a:t>
            </a:r>
            <a:r>
              <a:rPr lang="hu-HU" b="1" dirty="0" smtClean="0"/>
              <a:t> számára?</a:t>
            </a:r>
            <a:endParaRPr lang="hu-HU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Van-e kizárólag illetékesség?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Online adásvételi vagy online szolgáltatási szerződéssel összefüggő </a:t>
            </a:r>
            <a:r>
              <a:rPr lang="hu-HU" b="1" dirty="0" smtClean="0"/>
              <a:t>határon átnyúló </a:t>
            </a:r>
            <a:r>
              <a:rPr lang="hu-HU" dirty="0" smtClean="0"/>
              <a:t>fogyasztói jogvita esetén az eljárásra </a:t>
            </a:r>
            <a:r>
              <a:rPr lang="hu-HU" b="1" dirty="0" smtClean="0"/>
              <a:t>kizárólag a fővárosi békéltető testület illetékes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Van-e beszámolási kötelezettsége a Bt-nek?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A békéltető testület tevékenységéről évente összefoglaló tájékoztatót készít, </a:t>
            </a:r>
          </a:p>
          <a:p>
            <a:r>
              <a:rPr lang="hu-HU" dirty="0" smtClean="0"/>
              <a:t>a beérkezett kérelmek számát és ügytípus szerinti megoszlását,</a:t>
            </a:r>
          </a:p>
          <a:p>
            <a:r>
              <a:rPr lang="hu-HU" dirty="0" smtClean="0"/>
              <a:t>a fogyasztók és a vállalkozások között gyakran vitákat eredményező, rendszeresen előforduló vagy jelentős problémákat, </a:t>
            </a:r>
          </a:p>
          <a:p>
            <a:r>
              <a:rPr lang="hu-HU" dirty="0" smtClean="0"/>
              <a:t> azon békéltető testületi eljárások számára vonatkozó adatokat, amelyekben a kérelem meghallgatás kitűzése nélküli elutasítására került sor, továbbá az elutasítás hátterében álló indokokat és ezek százalékos arányát,</a:t>
            </a:r>
          </a:p>
          <a:p>
            <a:r>
              <a:rPr lang="hu-HU" dirty="0" smtClean="0"/>
              <a:t> az adott évben meghozott döntési típusoknak a teljes ügyszámhoz viszonyított arányát, a fogyasztó igényének megalapozottsága, megalapozatlansága szerinti bontásban, külön kitérve az eljárást megszüntető döntésekre és ez utóbbiak okaira,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azon eljárások arányát, amelyek esetében a felek az eljárás eredményének megfelelően jártak el,</a:t>
            </a:r>
          </a:p>
          <a:p>
            <a:r>
              <a:rPr lang="hu-HU" dirty="0" smtClean="0"/>
              <a:t> a fogyasztói jogviták lezárásához szükséges átlagos időtartamot,</a:t>
            </a:r>
          </a:p>
          <a:p>
            <a:r>
              <a:rPr lang="hu-HU" dirty="0" smtClean="0"/>
              <a:t>a meghozatalra került ajánlások, kötelezést tartalmazó határozatok, egyezséget jóváhagyó határozatok vállalkozás általi teljesítésére vonatkozó adatokat,</a:t>
            </a:r>
          </a:p>
          <a:p>
            <a:r>
              <a:rPr lang="hu-HU" dirty="0" smtClean="0"/>
              <a:t> tájékoztatást a békéltető testület tagjai számára rendszeresen nyújtott képzésekről,</a:t>
            </a:r>
          </a:p>
          <a:p>
            <a:r>
              <a:rPr lang="hu-HU" dirty="0" smtClean="0"/>
              <a:t>a békéltető testület értékelését az általa lefolytatott eljárások eredményességéről és teljesítménye javításának lehetséges módjairól.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Mit lesz található a BT. által működtetett honlapon?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 békéltető testület naprakész, az eljárására vonatkozó és könnyen hozzáférhető információkkal ellátott internetes honlapot működtet, </a:t>
            </a:r>
          </a:p>
          <a:p>
            <a:pPr>
              <a:buNone/>
            </a:pPr>
            <a:r>
              <a:rPr lang="hu-HU" dirty="0" smtClean="0"/>
              <a:t>azt a lehetőséget, hogy a fogyasztó online úton is benyújthassa kérelmét és annak mellékleteit bármely Bt-hez. 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Tájékoztatási kötelezettség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tájékoztatásnak fogyasztói jogvita esetén ki kell terjednie a fogyasztó lakóhelye vagy tartózkodási helye szerint illetékes békéltető testületekhez való fordulás lehetőségére, valamint tartalmaznia kell a békéltető testület székhelyét, telefonos elérhetőségét, internetes elérhetőségét és levelezési címét. </a:t>
            </a:r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Milyen információkat kell közzétenni?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békéltető testület elérhetőségeit, így különösen székhelyét, postacímét, e-mail címét, telefonszámát, valamint faxszámát,</a:t>
            </a:r>
          </a:p>
          <a:p>
            <a:r>
              <a:rPr lang="hu-HU" dirty="0" smtClean="0"/>
              <a:t>annak tényét, hogy a békéltető testületet az Európai Bizottság jegyzékében nyilvántartásba vették-e,</a:t>
            </a:r>
          </a:p>
          <a:p>
            <a:r>
              <a:rPr lang="hu-HU" dirty="0" smtClean="0"/>
              <a:t>a békéltető testület hatáskörére vonatkozó információkat</a:t>
            </a:r>
          </a:p>
          <a:p>
            <a:r>
              <a:rPr lang="hu-HU" dirty="0" smtClean="0"/>
              <a:t>a békéltető testületi tagok függetlenségére  és pártatlanságára vonatkozó törvényes követelményeket,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 a békéltető testületi tagok nevét, az őket jelölő fogyasztói érdekek képviseletét ellátó egyesület vagy gazdasági kamara megnevezését, valamint megbízatásuk időtartamát, felsőfokú végzettségük oklevél szerinti megnevezését, szakterületüket,</a:t>
            </a:r>
          </a:p>
          <a:p>
            <a:r>
              <a:rPr lang="hu-HU" dirty="0" smtClean="0"/>
              <a:t>a békéltető testületi eljárást kizárólag fogyasztónak minősülő személy kezdeményezheti a békéltető testület hatáskörébe tartozó ügyekben akkor, ha már előzetesen megkísérelte a fogyasztói jogvita rendezését és a vita megkísérlésének </a:t>
            </a:r>
            <a:r>
              <a:rPr lang="hu-HU" dirty="0" err="1" smtClean="0"/>
              <a:t>tényére</a:t>
            </a:r>
            <a:r>
              <a:rPr lang="hu-HU" dirty="0" smtClean="0"/>
              <a:t> vonatkozóan bizonyítékkal rendelkezik,</a:t>
            </a:r>
          </a:p>
          <a:p>
            <a:r>
              <a:rPr lang="hu-HU" dirty="0" smtClean="0"/>
              <a:t>  tájékoztatást,  hogy a békéltető testület eljárása jogszabályon alapul,</a:t>
            </a:r>
          </a:p>
          <a:p>
            <a:endParaRPr lang="hu-H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33327" tIns="26979" rIns="33327" bIns="2697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63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c) a békéltető testületi tagok nevét, az őket jelölő fogyasztói érdekek képviseletét ellátó egyesület vagy gazdasági kamara megnevezését, valamint megbízatásuk időtartamát, felsőfokú végzettségük oklevél szerinti megnevezését, szakterületüket,</a:t>
            </a:r>
            <a:endParaRPr kumimoji="0" lang="hu-H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063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hu-HU" sz="10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r>
              <a:rPr kumimoji="0" lang="hu-HU" sz="12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hu-HU" sz="1000" b="1" i="0" u="none" strike="noStrike" cap="none" normalizeH="0" baseline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</a:t>
            </a:r>
            <a:r>
              <a:rPr kumimoji="0" lang="hu-H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d) a békéltető testületi tagok függetlenségére és pártatlanságára vonatkozó törvényes követelményeket,</a:t>
            </a:r>
            <a:endParaRPr kumimoji="0" lang="hu-HU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www.opten.hu/system/cms/modules/optijus/img/newline-v1422526605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625" y="-14288"/>
            <a:ext cx="190500" cy="19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tájékoztatást, hogy a fogyasztó bármikor visszavonhatja kérelmét,</a:t>
            </a:r>
          </a:p>
          <a:p>
            <a:r>
              <a:rPr lang="hu-HU" dirty="0" smtClean="0"/>
              <a:t>a fogyasztói jogvitával érintett felek költségviselésére vonatkozó tájékoztatást,</a:t>
            </a:r>
          </a:p>
          <a:p>
            <a:r>
              <a:rPr lang="hu-HU" dirty="0" smtClean="0"/>
              <a:t>a békéltető testületi eljárás átlagos időtartamát,</a:t>
            </a:r>
          </a:p>
          <a:p>
            <a:r>
              <a:rPr lang="hu-HU" dirty="0" smtClean="0"/>
              <a:t>a békéltető testületi eljárás során meghozatalra kerülő lehetséges döntésekre, azok joghatására és kikényszeríthetőségére, valamint ennek módjára vonatkozó tájékoztatást,</a:t>
            </a:r>
          </a:p>
          <a:p>
            <a:r>
              <a:rPr lang="hu-HU" dirty="0" smtClean="0"/>
              <a:t>a békéltető testület tevékenységére vonatkozó éves beszámolót.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 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pPr algn="ctr">
              <a:buNone/>
            </a:pPr>
            <a:r>
              <a:rPr lang="hu-HU" sz="4400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KÖSZÖNÖM A FIGYELMET</a:t>
            </a:r>
            <a:endParaRPr lang="hu-HU" sz="4400" b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Tájékoztatási kötelezettség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békéltető testületekről történő tájékoztatási kötelezettséget világosan, érthetően és könnyen elérhető módon kell teljesíteni, </a:t>
            </a:r>
            <a:r>
              <a:rPr lang="hu-HU" i="1" dirty="0" smtClean="0"/>
              <a:t>internetes honlappal </a:t>
            </a:r>
            <a:r>
              <a:rPr lang="hu-HU" dirty="0" smtClean="0"/>
              <a:t>rendelkező vállalkozás esetén a honlapon, honlap hiányában az </a:t>
            </a:r>
            <a:r>
              <a:rPr lang="hu-HU" b="1" i="1" dirty="0" smtClean="0"/>
              <a:t>általános szerződési feltételekben</a:t>
            </a:r>
            <a:r>
              <a:rPr lang="hu-HU" dirty="0" smtClean="0"/>
              <a:t>, általános szerződési feltételek hiányában pedig külön formanyomtatványon.</a:t>
            </a:r>
          </a:p>
          <a:p>
            <a:r>
              <a:rPr lang="hu-HU" dirty="0" smtClean="0"/>
              <a:t> Üzlettel rendelkező vállalkozás esetén a fenti tájékoztatásokat jól láthatóan és olvashatóan kell megadni.</a:t>
            </a:r>
            <a:endParaRPr lang="hu-HU" b="1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Mit nevezünk fogyasztói jogvitának: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fogyasztó és a vállalkozás közötti adásvételi vagy szolgáltatási szerződés megkötésével és teljesítésével kapcsolatos vitás ügy, valamint a fogyasztó és a vállalkozás között külön megkötésre kerülő adásvételi vagy szolgáltatási szerződés hiányában a termék minőségével, biztonságosságával, a termékfelelősségi szabályok alkalmazásával, a szolgáltatás minőségével összefüggő vitás ügy,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Mi a békéltető testület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Tartós alapon létrejött, a fogyasztói jogviták alternatív vitarendezési eljárás keretében történő rendezésével foglalkozó szervezet, amelyet az e törvényben meghatározott szerv (személy) nyilvántartásba vett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>Ki (mi) a fogyasztó a békéltető testületi eljárásban: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hu-HU" dirty="0"/>
          </a:p>
          <a:p>
            <a:r>
              <a:rPr lang="hu-HU" dirty="0"/>
              <a:t>Az önálló foglalkozásán és gazdasági tevékenységi körén kívül eső célok érdekében eljáró</a:t>
            </a:r>
          </a:p>
          <a:p>
            <a:pPr lvl="0"/>
            <a:r>
              <a:rPr lang="hu-HU" dirty="0"/>
              <a:t>természetes személy, </a:t>
            </a:r>
          </a:p>
          <a:p>
            <a:pPr lvl="0"/>
            <a:r>
              <a:rPr lang="hu-HU" dirty="0"/>
              <a:t>külön törvény szerinti civil szervezet,</a:t>
            </a:r>
          </a:p>
          <a:p>
            <a:pPr lvl="0"/>
            <a:r>
              <a:rPr lang="hu-HU" dirty="0"/>
              <a:t> egyházi jogi személy, </a:t>
            </a:r>
            <a:endParaRPr lang="hu-HU" dirty="0" smtClean="0"/>
          </a:p>
          <a:p>
            <a:pPr lvl="0"/>
            <a:r>
              <a:rPr lang="hu-HU" dirty="0" smtClean="0"/>
              <a:t>társasház</a:t>
            </a:r>
            <a:r>
              <a:rPr lang="hu-HU" dirty="0"/>
              <a:t>,</a:t>
            </a:r>
          </a:p>
          <a:p>
            <a:pPr lvl="0"/>
            <a:r>
              <a:rPr lang="hu-HU" dirty="0"/>
              <a:t> lakásszövetkezet,</a:t>
            </a:r>
          </a:p>
          <a:p>
            <a:pPr lvl="0"/>
            <a:r>
              <a:rPr lang="hu-HU" dirty="0"/>
              <a:t> mikro-, kis- és középvállalkozás is, </a:t>
            </a:r>
          </a:p>
          <a:p>
            <a:r>
              <a:rPr lang="hu-HU" dirty="0"/>
              <a:t>aki, illetve amely árut vesz, rendel, kap, használ, igénybe vesz vagy az áruval kapcsolatos kereskedelmi kommunikáció, ajánlat címzettje,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1224</TotalTime>
  <Words>2161</Words>
  <Application>Microsoft Office PowerPoint</Application>
  <PresentationFormat>Diavetítés a képernyőre (4:3 oldalarány)</PresentationFormat>
  <Paragraphs>216</Paragraphs>
  <Slides>53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53</vt:i4>
      </vt:variant>
    </vt:vector>
  </HeadingPairs>
  <TitlesOfParts>
    <vt:vector size="54" baseType="lpstr">
      <vt:lpstr>Áramlás</vt:lpstr>
      <vt:lpstr>A fogyasztóvédelemről szóló 1997. évi CLV. törvény módosítása és hatása a Békéltető Testületi eljárásra</vt:lpstr>
      <vt:lpstr>Mi tette indokolttá a Fgy. tv. módosítását?</vt:lpstr>
      <vt:lpstr> Mire terjed ki a vállalkozások tájékoztatási kötelezettsége?</vt:lpstr>
      <vt:lpstr>Tájékoztatási kötelezettség</vt:lpstr>
      <vt:lpstr>Tájékoztatási kötelezettség</vt:lpstr>
      <vt:lpstr>Tájékoztatási kötelezettség</vt:lpstr>
      <vt:lpstr>Mit nevezünk fogyasztói jogvitának:</vt:lpstr>
      <vt:lpstr>Mi a békéltető testület</vt:lpstr>
      <vt:lpstr>Ki (mi) a fogyasztó a békéltető testületi eljárásban:</vt:lpstr>
      <vt:lpstr>Mely esetekben lehet a békéltető testületekhez fordulni?</vt:lpstr>
      <vt:lpstr> Milyen előnyei vannak a békéltető testületi eljárásnak?</vt:lpstr>
      <vt:lpstr> Ki kezdeményezhet békéltető testületi eljárást?</vt:lpstr>
      <vt:lpstr> Mi a békéltető testületi eljárás megindításának feltétele?</vt:lpstr>
      <vt:lpstr>Melyik Békéltető Testület illetékes eljárni?</vt:lpstr>
      <vt:lpstr>Mit kell tartalmaznia a kérelemnek? </vt:lpstr>
      <vt:lpstr>Mit kell tartalmaznia a kérelemnek?  II.</vt:lpstr>
      <vt:lpstr>Módosítható-e a kérelem?</vt:lpstr>
      <vt:lpstr>Kérelem nyomtatvány</vt:lpstr>
      <vt:lpstr>Mit kell mellékelni a kérelemhez?</vt:lpstr>
      <vt:lpstr> Mit jelent a testület döntésére irányuló indítvány?</vt:lpstr>
      <vt:lpstr> Hogyan jár el a békéltető testület?</vt:lpstr>
      <vt:lpstr>Mikor jár el a testület „egyes tanácsban”?</vt:lpstr>
      <vt:lpstr>  Mi a meghallgatás?</vt:lpstr>
      <vt:lpstr> Mi a célja meghallgatásnak? </vt:lpstr>
      <vt:lpstr>Milyen teendői vannak a vállalkozásnak? </vt:lpstr>
      <vt:lpstr>Mit jelent az együttműködési kötelezettség ?</vt:lpstr>
      <vt:lpstr>Mi a válaszirat?</vt:lpstr>
      <vt:lpstr>Milyen szankcióval jár az együttműködési kötelezettség megsértése?</vt:lpstr>
      <vt:lpstr>Mekkora a bírság összege?</vt:lpstr>
      <vt:lpstr> Milyen eredményre vezethet a békéltető testületi eljárás?</vt:lpstr>
      <vt:lpstr>    Mikor hozható kötelezést tartalmazó határozat ?</vt:lpstr>
      <vt:lpstr>PowerPoint bemutató</vt:lpstr>
      <vt:lpstr>Mi tekintendő az eljárás költségének?</vt:lpstr>
      <vt:lpstr>Mikor tesz ajánlást az eljáró tanács?</vt:lpstr>
      <vt:lpstr>Mi történik, ha a vállalkozás nem teljesíti az ajánlást?</vt:lpstr>
      <vt:lpstr>Hogyan értesülnek a felek a tanács döntéséről?</vt:lpstr>
      <vt:lpstr>Minden esetben igaza van a fogyasztónak?</vt:lpstr>
      <vt:lpstr>Mikor szünteti meg az elnök az eljárást meghallgatás kitűzése nélkül ?</vt:lpstr>
      <vt:lpstr>PowerPoint bemutató</vt:lpstr>
      <vt:lpstr>Mikor szünteti meg a tanács az eljárást?</vt:lpstr>
      <vt:lpstr> Lehet-e fellebbezni a tanács határozata ellen?</vt:lpstr>
      <vt:lpstr> Milyen esetben lehet a bíróságtól a békéltető testület döntésének hatályon kívül helyezését kérni?</vt:lpstr>
      <vt:lpstr>PowerPoint bemutató</vt:lpstr>
      <vt:lpstr>Mikor kérheti a vállalkozás az ajánlás hatályon kívül helyezését?</vt:lpstr>
      <vt:lpstr>Az új szabályozás milyen feladatokat állapít meg a Bt.-k számára?</vt:lpstr>
      <vt:lpstr>Van-e kizárólag illetékesség?</vt:lpstr>
      <vt:lpstr>Van-e beszámolási kötelezettsége a Bt-nek?</vt:lpstr>
      <vt:lpstr>PowerPoint bemutató</vt:lpstr>
      <vt:lpstr>Mit lesz található a BT. által működtetett honlapon?</vt:lpstr>
      <vt:lpstr>Milyen információkat kell közzétenni?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fogyasztóvédelemről szóló 1997. évi CLV. törvény módosítása és hatása a Békéltető Testületi eljárásra</dc:title>
  <dc:creator>Békéltető Testület</dc:creator>
  <cp:lastModifiedBy>Tóth Miklós</cp:lastModifiedBy>
  <cp:revision>82</cp:revision>
  <dcterms:created xsi:type="dcterms:W3CDTF">2015-10-18T13:05:48Z</dcterms:created>
  <dcterms:modified xsi:type="dcterms:W3CDTF">2015-10-28T15:57:33Z</dcterms:modified>
</cp:coreProperties>
</file>